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8" r:id="rId3"/>
    <p:sldId id="277" r:id="rId4"/>
    <p:sldId id="291" r:id="rId5"/>
    <p:sldId id="290" r:id="rId6"/>
    <p:sldId id="292" r:id="rId7"/>
    <p:sldId id="294" r:id="rId8"/>
    <p:sldId id="293" r:id="rId9"/>
    <p:sldId id="295" r:id="rId10"/>
    <p:sldId id="279" r:id="rId11"/>
    <p:sldId id="258" r:id="rId12"/>
    <p:sldId id="259" r:id="rId13"/>
    <p:sldId id="280" r:id="rId14"/>
    <p:sldId id="266" r:id="rId15"/>
    <p:sldId id="272" r:id="rId16"/>
    <p:sldId id="260" r:id="rId17"/>
    <p:sldId id="273" r:id="rId18"/>
    <p:sldId id="274" r:id="rId19"/>
    <p:sldId id="281" r:id="rId20"/>
    <p:sldId id="282" r:id="rId21"/>
    <p:sldId id="283" r:id="rId22"/>
    <p:sldId id="284" r:id="rId23"/>
    <p:sldId id="286" r:id="rId24"/>
    <p:sldId id="287" r:id="rId25"/>
    <p:sldId id="296" r:id="rId26"/>
    <p:sldId id="288" r:id="rId27"/>
    <p:sldId id="275" r:id="rId28"/>
    <p:sldId id="289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Fiji open and ready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dimensions. Show the composite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5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Ficar</a:t>
            </a:r>
            <a:r>
              <a:rPr lang="en-US" dirty="0"/>
              <a:t> a </a:t>
            </a:r>
            <a:r>
              <a:rPr lang="en-US" dirty="0" err="1"/>
              <a:t>mexer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controlos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where to find it. Log is helpful to see pixel values with low pixel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Falar</a:t>
            </a:r>
            <a:r>
              <a:rPr lang="en-US" dirty="0"/>
              <a:t> que é </a:t>
            </a:r>
            <a:r>
              <a:rPr lang="en-US" dirty="0" err="1"/>
              <a:t>bom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uneven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 Some of the selections are smart. Try different parameters and see what appears on the results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9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5-10 minutes. What happened if you did not close the previous measurement?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info of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someone wants to do this, they’re more than welcome. Use the wand tool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21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formats/bio-format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8611-1637-4F37-92C1-D245585D5BD8}"/>
              </a:ext>
            </a:extLst>
          </p:cNvPr>
          <p:cNvSpPr txBox="1"/>
          <p:nvPr/>
        </p:nvSpPr>
        <p:spPr>
          <a:xfrm>
            <a:off x="8814061" y="4542843"/>
            <a:ext cx="2611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Colorblind friendly 2-color combinations: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Cyan + Magenta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 + Magenta</a:t>
            </a:r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pic>
        <p:nvPicPr>
          <p:cNvPr id="82" name="Picture 24"/>
          <p:cNvPicPr/>
          <p:nvPr/>
        </p:nvPicPr>
        <p:blipFill>
          <a:blip r:embed="rId3"/>
          <a:stretch/>
        </p:blipFill>
        <p:spPr>
          <a:xfrm>
            <a:off x="928952" y="3057351"/>
            <a:ext cx="2367360" cy="23673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291552" y="3543351"/>
            <a:ext cx="212040" cy="22644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504312" y="3657111"/>
            <a:ext cx="1371600" cy="68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Built-in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565608" y="1663621"/>
            <a:ext cx="529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first channel (Ctrl + Shift + D)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626661" y="5071493"/>
            <a:ext cx="69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images are not calibrated, image dimension show only the pixels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A4382BB6-AC4A-4EDE-A399-E83F37360B3B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Fiji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48034" y="190421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6" y="1904213"/>
            <a:ext cx="5355178" cy="360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470E2-6F4B-4944-A328-77B7AC9EB4E6}"/>
              </a:ext>
            </a:extLst>
          </p:cNvPr>
          <p:cNvSpPr txBox="1"/>
          <p:nvPr/>
        </p:nvSpPr>
        <p:spPr>
          <a:xfrm>
            <a:off x="848034" y="2505670"/>
            <a:ext cx="421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3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EC96-835E-4AAA-BF6A-B8E4070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73" y="2258315"/>
            <a:ext cx="5456500" cy="40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942681" y="143287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Checkmark (✓) the plugins you want to install: - - Install </a:t>
            </a:r>
            <a:r>
              <a:rPr lang="en-US" dirty="0" err="1"/>
              <a:t>BioVoxxel</a:t>
            </a:r>
            <a:r>
              <a:rPr lang="en-US" dirty="0"/>
              <a:t> and IJPB-plugins</a:t>
            </a:r>
          </a:p>
          <a:p>
            <a:r>
              <a:rPr lang="en-US" dirty="0"/>
              <a:t>- Not all plugins are present in this updater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49A4-2031-45B6-930C-491BC900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8" y="2472055"/>
            <a:ext cx="5820701" cy="420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DC63-6A1B-44E0-969E-3911D03E2467}"/>
              </a:ext>
            </a:extLst>
          </p:cNvPr>
          <p:cNvSpPr txBox="1"/>
          <p:nvPr/>
        </p:nvSpPr>
        <p:spPr>
          <a:xfrm>
            <a:off x="7343479" y="3429000"/>
            <a:ext cx="357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close after you selected all desired plugins.</a:t>
            </a:r>
          </a:p>
          <a:p>
            <a:r>
              <a:rPr lang="en-US" dirty="0"/>
              <a:t>Then “Apply Changes”</a:t>
            </a:r>
          </a:p>
        </p:txBody>
      </p:sp>
    </p:spTree>
    <p:extLst>
      <p:ext uri="{BB962C8B-B14F-4D97-AF65-F5344CB8AC3E}">
        <p14:creationId xmlns:p14="http://schemas.microsoft.com/office/powerpoint/2010/main" val="268682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500433" y="333591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97FAEFC-88B8-49EA-8FC7-1CBAE6A2EC11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Take home message.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D6DB8-7171-48FA-B6FA-F6FA37F5C29A}"/>
              </a:ext>
            </a:extLst>
          </p:cNvPr>
          <p:cNvSpPr txBox="1"/>
          <p:nvPr/>
        </p:nvSpPr>
        <p:spPr>
          <a:xfrm>
            <a:off x="848413" y="1743959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4FD7-5CDA-46CE-8732-42F300A7EA4D}"/>
              </a:ext>
            </a:extLst>
          </p:cNvPr>
          <p:cNvSpPr txBox="1"/>
          <p:nvPr/>
        </p:nvSpPr>
        <p:spPr>
          <a:xfrm>
            <a:off x="848413" y="2545237"/>
            <a:ext cx="95870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kidding :P.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Practice, practice and practice. Only by using ImageJ/Fiji often will this things become natural to you too.</a:t>
            </a:r>
          </a:p>
          <a:p>
            <a:endParaRPr lang="en-US" sz="2000" dirty="0"/>
          </a:p>
          <a:p>
            <a:r>
              <a:rPr lang="en-US" sz="2000" dirty="0"/>
              <a:t>There is a lot of information online and a lot of different ways of doing the same thing. Try each one at the time and see what works best for you.</a:t>
            </a:r>
          </a:p>
          <a:p>
            <a:endParaRPr lang="en-US" sz="2000" dirty="0"/>
          </a:p>
          <a:p>
            <a:r>
              <a:rPr lang="en-US" sz="2000" dirty="0"/>
              <a:t>Save always as TIFF.</a:t>
            </a:r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02F068C-CB88-43AE-B30A-260751773ACE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6FBAE-A9FF-4EFE-A55E-956A9D8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2" y="1657502"/>
            <a:ext cx="6677025" cy="1152525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CD319CB-20A6-43EC-98C8-7D6CB48F22E6}"/>
              </a:ext>
            </a:extLst>
          </p:cNvPr>
          <p:cNvSpPr/>
          <p:nvPr/>
        </p:nvSpPr>
        <p:spPr>
          <a:xfrm flipH="1">
            <a:off x="1179228" y="2552308"/>
            <a:ext cx="290768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DFAF-37D1-4A50-9817-E530344E6A44}"/>
              </a:ext>
            </a:extLst>
          </p:cNvPr>
          <p:cNvSpPr txBox="1"/>
          <p:nvPr/>
        </p:nvSpPr>
        <p:spPr>
          <a:xfrm>
            <a:off x="353651" y="3365370"/>
            <a:ext cx="19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Rectangular ROI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B6D7E-68AF-40D1-83CE-BA25208E36E0}"/>
              </a:ext>
            </a:extLst>
          </p:cNvPr>
          <p:cNvSpPr txBox="1"/>
          <p:nvPr/>
        </p:nvSpPr>
        <p:spPr>
          <a:xfrm>
            <a:off x="842370" y="5740924"/>
            <a:ext cx="267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 = Region Of Interest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80CE6B-8DC4-4553-8AE5-68B4E5E68AD3}"/>
              </a:ext>
            </a:extLst>
          </p:cNvPr>
          <p:cNvSpPr/>
          <p:nvPr/>
        </p:nvSpPr>
        <p:spPr>
          <a:xfrm>
            <a:off x="2708360" y="2552308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CBE1E-0234-4C0D-8155-6A60BEF6B4AA}"/>
              </a:ext>
            </a:extLst>
          </p:cNvPr>
          <p:cNvSpPr txBox="1"/>
          <p:nvPr/>
        </p:nvSpPr>
        <p:spPr>
          <a:xfrm>
            <a:off x="2428279" y="3365370"/>
            <a:ext cx="9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ROI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3D89BEB4-7C1C-4993-A551-A44C9E43C164}"/>
              </a:ext>
            </a:extLst>
          </p:cNvPr>
          <p:cNvSpPr/>
          <p:nvPr/>
        </p:nvSpPr>
        <p:spPr>
          <a:xfrm>
            <a:off x="3526580" y="2552307"/>
            <a:ext cx="100827" cy="1454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B98D-05B6-4D1F-BEBB-06A54412D4CC}"/>
              </a:ext>
            </a:extLst>
          </p:cNvPr>
          <p:cNvSpPr txBox="1"/>
          <p:nvPr/>
        </p:nvSpPr>
        <p:spPr>
          <a:xfrm>
            <a:off x="3133928" y="4105379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Wand tool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E1130A0-1D5C-4A83-9DBD-169768DA0BAC}"/>
              </a:ext>
            </a:extLst>
          </p:cNvPr>
          <p:cNvSpPr/>
          <p:nvPr/>
        </p:nvSpPr>
        <p:spPr>
          <a:xfrm>
            <a:off x="4110312" y="2606570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910AE-E550-4F90-82E7-E640EAF62EF5}"/>
              </a:ext>
            </a:extLst>
          </p:cNvPr>
          <p:cNvSpPr txBox="1"/>
          <p:nvPr/>
        </p:nvSpPr>
        <p:spPr>
          <a:xfrm>
            <a:off x="3830231" y="3419632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Tool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B1B90C4-2534-4403-BF80-9C3F9672827D}"/>
              </a:ext>
            </a:extLst>
          </p:cNvPr>
          <p:cNvSpPr/>
          <p:nvPr/>
        </p:nvSpPr>
        <p:spPr>
          <a:xfrm flipV="1">
            <a:off x="7916796" y="2282922"/>
            <a:ext cx="714251" cy="1319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9F0C-923B-4D06-9ECA-2A43F197B182}"/>
              </a:ext>
            </a:extLst>
          </p:cNvPr>
          <p:cNvSpPr txBox="1"/>
          <p:nvPr/>
        </p:nvSpPr>
        <p:spPr>
          <a:xfrm>
            <a:off x="8719029" y="1960239"/>
            <a:ext cx="17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more tools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0C36E-7A4E-47F9-A284-80408690C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83" y="3131686"/>
            <a:ext cx="1543050" cy="1343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3ABCA9-4829-4261-B748-8F6AC2D83533}"/>
              </a:ext>
            </a:extLst>
          </p:cNvPr>
          <p:cNvSpPr txBox="1"/>
          <p:nvPr/>
        </p:nvSpPr>
        <p:spPr>
          <a:xfrm>
            <a:off x="7894494" y="3508968"/>
            <a:ext cx="32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to show more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16DD80-7D75-4E9A-8BDA-BFCA63F7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20" y="4635332"/>
            <a:ext cx="2619375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D31C23-C9FA-40E3-967B-3386AB472DB8}"/>
              </a:ext>
            </a:extLst>
          </p:cNvPr>
          <p:cNvSpPr txBox="1"/>
          <p:nvPr/>
        </p:nvSpPr>
        <p:spPr>
          <a:xfrm>
            <a:off x="8480527" y="5371592"/>
            <a:ext cx="32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change tool parameters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846523-586B-4E21-8E0D-D32B3E28F89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845AB-90CE-45DC-822F-5E918CDBE78D}"/>
              </a:ext>
            </a:extLst>
          </p:cNvPr>
          <p:cNvSpPr txBox="1"/>
          <p:nvPr/>
        </p:nvSpPr>
        <p:spPr>
          <a:xfrm>
            <a:off x="697584" y="1404594"/>
            <a:ext cx="1030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Histogram show the how many pixels (Y-axis) have a certain gray (or intensity) value (X-axis)</a:t>
            </a:r>
          </a:p>
          <a:p>
            <a:endParaRPr lang="en-US" dirty="0"/>
          </a:p>
          <a:p>
            <a:r>
              <a:rPr lang="en-US" dirty="0"/>
              <a:t>Let’s have a look at pixel info using 3 different tools: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Pixel Inspector (in the toolbar)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Histogram (Ctrl + H) and Brightness and Contrast (Ctrl + Shift + 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8FD-38FC-4ABA-B99E-C382917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2977733"/>
            <a:ext cx="2515008" cy="280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29742-55F0-46BC-930D-32DBFCC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8" y="3699081"/>
            <a:ext cx="2873684" cy="162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47E9-8655-4B9B-B919-6156A1FD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694" y="2684813"/>
            <a:ext cx="1254712" cy="2914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14D25-89AE-4816-8D28-076ADC70996F}"/>
              </a:ext>
            </a:extLst>
          </p:cNvPr>
          <p:cNvSpPr txBox="1"/>
          <p:nvPr/>
        </p:nvSpPr>
        <p:spPr>
          <a:xfrm>
            <a:off x="8628966" y="5780171"/>
            <a:ext cx="32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apply and see what happens to the pixel values using the other tools </a:t>
            </a:r>
          </a:p>
        </p:txBody>
      </p:sp>
    </p:spTree>
    <p:extLst>
      <p:ext uri="{BB962C8B-B14F-4D97-AF65-F5344CB8AC3E}">
        <p14:creationId xmlns:p14="http://schemas.microsoft.com/office/powerpoint/2010/main" val="15189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line over the cell and do a plot profile (Ctrl + K). Is also under Analyze &gt; Plot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7D5E5-7AA3-4DDB-99B2-5EAEF37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38" y="2179998"/>
            <a:ext cx="8181794" cy="4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638310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Measure and Set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29AE1-8662-45A9-A401-D2CF5E3F013F}"/>
              </a:ext>
            </a:extLst>
          </p:cNvPr>
          <p:cNvSpPr txBox="1"/>
          <p:nvPr/>
        </p:nvSpPr>
        <p:spPr>
          <a:xfrm>
            <a:off x="697584" y="1404594"/>
            <a:ext cx="10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drawn line, go to Analyze &gt; Measure, or Ctrl + M. </a:t>
            </a:r>
          </a:p>
          <a:p>
            <a:r>
              <a:rPr lang="en-US" dirty="0"/>
              <a:t>If you deselected it, go to Edit &gt; Selection &gt; Restore Selection (Ctrl + Shift + E) to get the previous selection.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0C6E9-8E48-4DE5-9205-10DC92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68" y="2403338"/>
            <a:ext cx="3241792" cy="155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38766-352C-4E33-A37E-797B6CA91189}"/>
              </a:ext>
            </a:extLst>
          </p:cNvPr>
          <p:cNvSpPr txBox="1"/>
          <p:nvPr/>
        </p:nvSpPr>
        <p:spPr>
          <a:xfrm>
            <a:off x="8068829" y="4038405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different for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BD425-A901-4A78-823E-C6D80355EDB8}"/>
              </a:ext>
            </a:extLst>
          </p:cNvPr>
          <p:cNvSpPr txBox="1"/>
          <p:nvPr/>
        </p:nvSpPr>
        <p:spPr>
          <a:xfrm>
            <a:off x="638310" y="2403338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Analyze &gt; Set Measurements to select what is measured on the ROI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36DB-68E0-40BC-8DFF-AB7D7274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46" y="3183164"/>
            <a:ext cx="2881951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1748A42-3F74-4F4F-BA8C-F89EFFE72F70}"/>
              </a:ext>
            </a:extLst>
          </p:cNvPr>
          <p:cNvSpPr/>
          <p:nvPr/>
        </p:nvSpPr>
        <p:spPr>
          <a:xfrm>
            <a:off x="591176" y="368948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-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7F002-23DF-44D1-9344-C6C12E09626C}"/>
              </a:ext>
            </a:extLst>
          </p:cNvPr>
          <p:cNvSpPr txBox="1"/>
          <p:nvPr/>
        </p:nvSpPr>
        <p:spPr>
          <a:xfrm>
            <a:off x="697584" y="1451728"/>
            <a:ext cx="625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 the mean, minimum, maximum, standard deviation and length of this dendrite.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(Hint: Maybe you need to adjust some tool)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45164-CD7A-4F1B-B144-8C51E432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6" y="1322601"/>
            <a:ext cx="4038600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2772-70E5-4F77-BFE7-2A3EA8AA873D}"/>
              </a:ext>
            </a:extLst>
          </p:cNvPr>
          <p:cNvSpPr txBox="1"/>
          <p:nvPr/>
        </p:nvSpPr>
        <p:spPr>
          <a:xfrm>
            <a:off x="763573" y="3412796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4A8-4E27-45D0-BD96-F656B639E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41" b="69913"/>
          <a:stretch/>
        </p:blipFill>
        <p:spPr>
          <a:xfrm>
            <a:off x="317663" y="4265868"/>
            <a:ext cx="2896877" cy="132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CF4A1-BEC9-4456-B3C3-BCA7CDD1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7" y="5726873"/>
            <a:ext cx="1381125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29D6-2DB1-4579-B4BF-C35F7D28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17" y="4005824"/>
            <a:ext cx="2714920" cy="266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4EA0E-F8AF-45D0-9D81-8610E7343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57" y="4407660"/>
            <a:ext cx="45434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742004" y="359521"/>
            <a:ext cx="6526061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units were the previous measurements?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1EBD6-988E-4297-9EC5-F94189157649}"/>
              </a:ext>
            </a:extLst>
          </p:cNvPr>
          <p:cNvSpPr txBox="1"/>
          <p:nvPr/>
        </p:nvSpPr>
        <p:spPr>
          <a:xfrm>
            <a:off x="742004" y="1527143"/>
            <a:ext cx="92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previous measurements have units? Was it microns, millimeters? How do we know this?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F734A-3831-49D3-BF5C-23A9B6EA7764}"/>
              </a:ext>
            </a:extLst>
          </p:cNvPr>
          <p:cNvSpPr txBox="1"/>
          <p:nvPr/>
        </p:nvSpPr>
        <p:spPr>
          <a:xfrm>
            <a:off x="742004" y="2107486"/>
            <a:ext cx="85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Image &gt; Properties (Ctrl + Shift + P) or Image &gt; Show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C55-30F6-451D-BA06-288C88E0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91" y="2742056"/>
            <a:ext cx="257175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8017-A14C-44EF-98F0-CAEF0F0F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0" y="2079472"/>
            <a:ext cx="3475895" cy="4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A513-A74C-4E5B-985C-30AFEF8D5393}"/>
              </a:ext>
            </a:extLst>
          </p:cNvPr>
          <p:cNvSpPr txBox="1"/>
          <p:nvPr/>
        </p:nvSpPr>
        <p:spPr>
          <a:xfrm>
            <a:off x="742005" y="1460058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Samples &gt; Embryos.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9482DBD-2175-4470-85A6-56588A475346}"/>
              </a:ext>
            </a:extLst>
          </p:cNvPr>
          <p:cNvSpPr/>
          <p:nvPr/>
        </p:nvSpPr>
        <p:spPr>
          <a:xfrm>
            <a:off x="742005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scale on uncalibrated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03D05-37A1-4DA4-8E2D-FAD177C8617C}"/>
              </a:ext>
            </a:extLst>
          </p:cNvPr>
          <p:cNvSpPr txBox="1"/>
          <p:nvPr/>
        </p:nvSpPr>
        <p:spPr>
          <a:xfrm>
            <a:off x="742005" y="5419742"/>
            <a:ext cx="3782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is draw over the known length. Zooming in (keyboard shortcut: +) on the image helps.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82F66-B0CD-4A20-BEC7-6480CD6E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5" y="2076843"/>
            <a:ext cx="3867150" cy="314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7495E-2EE9-4A54-8A5B-D4FC0E87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47" y="2234005"/>
            <a:ext cx="2371725" cy="282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030F-04B6-4242-9C8A-72E080A39479}"/>
              </a:ext>
            </a:extLst>
          </p:cNvPr>
          <p:cNvSpPr txBox="1"/>
          <p:nvPr/>
        </p:nvSpPr>
        <p:spPr>
          <a:xfrm>
            <a:off x="7227216" y="1707511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&gt; Set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773D-C147-4E85-BFBD-7E075BA081AC}"/>
              </a:ext>
            </a:extLst>
          </p:cNvPr>
          <p:cNvSpPr txBox="1"/>
          <p:nvPr/>
        </p:nvSpPr>
        <p:spPr>
          <a:xfrm>
            <a:off x="6787299" y="5220093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known distance was 100 µm.</a:t>
            </a:r>
          </a:p>
          <a:p>
            <a:r>
              <a:rPr lang="en-US" dirty="0"/>
              <a:t>Fiji considers um == µm</a:t>
            </a:r>
          </a:p>
        </p:txBody>
      </p:sp>
    </p:spTree>
    <p:extLst>
      <p:ext uri="{BB962C8B-B14F-4D97-AF65-F5344CB8AC3E}">
        <p14:creationId xmlns:p14="http://schemas.microsoft.com/office/powerpoint/2010/main" val="25897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1624</Words>
  <Application>Microsoft Office PowerPoint</Application>
  <PresentationFormat>Widescreen</PresentationFormat>
  <Paragraphs>278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113</cp:revision>
  <dcterms:created xsi:type="dcterms:W3CDTF">2021-07-16T13:02:37Z</dcterms:created>
  <dcterms:modified xsi:type="dcterms:W3CDTF">2021-07-19T10:23:58Z</dcterms:modified>
</cp:coreProperties>
</file>